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65E"/>
    <a:srgbClr val="F3C55F"/>
    <a:srgbClr val="3D3029"/>
    <a:srgbClr val="F4C55F"/>
    <a:srgbClr val="C69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01" autoAdjust="0"/>
  </p:normalViewPr>
  <p:slideViewPr>
    <p:cSldViewPr snapToObjects="1">
      <p:cViewPr>
        <p:scale>
          <a:sx n="75" d="100"/>
          <a:sy n="75" d="100"/>
        </p:scale>
        <p:origin x="-194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6231B-10A7-F74A-A850-401BE0F9AE04}" type="datetimeFigureOut">
              <a:rPr lang="en-US" smtClean="0"/>
              <a:t>19/01/2011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32F3C-9EF4-064D-A386-D10F11F3F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63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-31750">
              <a:spcBef>
                <a:spcPts val="0"/>
              </a:spcBef>
              <a:buNone/>
            </a:pPr>
            <a:r>
              <a:rPr lang="en-GB" dirty="0" smtClean="0"/>
              <a:t>Maths in its pure form exists as an academic game where the rules (axioms) lead to exercises of logical extrapolation (theorems).</a:t>
            </a:r>
          </a:p>
          <a:p>
            <a:pPr marL="0" indent="-31750">
              <a:spcBef>
                <a:spcPts val="0"/>
              </a:spcBef>
              <a:buNone/>
            </a:pPr>
            <a:endParaRPr lang="en-GB" dirty="0" smtClean="0"/>
          </a:p>
          <a:p>
            <a:pPr marL="0" indent="-31750">
              <a:spcBef>
                <a:spcPts val="0"/>
              </a:spcBef>
              <a:buNone/>
            </a:pPr>
            <a:r>
              <a:rPr lang="en-GB" dirty="0" smtClean="0"/>
              <a:t>Maths as encountered by 99.9...% of people, from school-level learners to theoretical physicist, is the application and manipulation of these theorems, and could more correctly be described as Applied Maths.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32F3C-9EF4-064D-A386-D10F11F3FE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7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GB" dirty="0" smtClean="0"/>
              <a:t>The fruits of maths appear in a host of other fields and disciplines.  </a:t>
            </a:r>
          </a:p>
          <a:p>
            <a:pPr marL="0">
              <a:spcBef>
                <a:spcPts val="0"/>
              </a:spcBef>
              <a:buNone/>
            </a:pPr>
            <a:endParaRPr lang="en-GB" dirty="0" smtClean="0"/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From the sciences, through geography, music, psychology, art, and economics, to the very appearance of nature and the universe itself, ‘maths’ is used to observe, understand, dissect and predict.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32F3C-9EF4-064D-A386-D10F11F3FE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42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Today we are going to look at how a numerical sequence ‘invented’ by a 12</a:t>
            </a:r>
            <a:r>
              <a:rPr lang="en-GB" baseline="30000" dirty="0" smtClean="0"/>
              <a:t>th</a:t>
            </a:r>
            <a:r>
              <a:rPr lang="en-GB" dirty="0" smtClean="0"/>
              <a:t> century mathematician surrounds us in nature and has influenced our concept of beauty throughout the ages in unrelated cultures across the globe.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32F3C-9EF4-064D-A386-D10F11F3FE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00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GB" dirty="0" smtClean="0"/>
              <a:t>You may be aware of Fibonacci’s eponymous sequence of numbers:</a:t>
            </a:r>
          </a:p>
          <a:p>
            <a:pPr marL="0">
              <a:spcBef>
                <a:spcPts val="0"/>
              </a:spcBef>
              <a:buNone/>
            </a:pPr>
            <a:endParaRPr lang="en-GB" dirty="0" smtClean="0"/>
          </a:p>
          <a:p>
            <a:pPr marL="0" algn="ctr">
              <a:spcBef>
                <a:spcPts val="0"/>
              </a:spcBef>
              <a:buNone/>
            </a:pPr>
            <a:r>
              <a:rPr lang="en-GB" dirty="0" smtClean="0"/>
              <a:t>1, 1, 2, 3, 5, 8, 13, 21...</a:t>
            </a:r>
          </a:p>
          <a:p>
            <a:pPr marL="0" algn="ctr">
              <a:spcBef>
                <a:spcPts val="0"/>
              </a:spcBef>
              <a:buNone/>
            </a:pPr>
            <a:endParaRPr lang="en-GB" dirty="0" smtClean="0"/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Why is this a natural sequence?</a:t>
            </a:r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It looks like one of the most obvious sequences – simply constructed by the addition of pairs of numbers within the sequence.</a:t>
            </a:r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These numbers crop up in the most surprising of places: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32F3C-9EF4-064D-A386-D10F11F3FE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70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7FF62CA-2620-41B6-B339-326B8BA0520F}" type="datetimeFigureOut">
              <a:rPr lang="en-US" smtClean="0"/>
              <a:pPr/>
              <a:t>18/01/2011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F31530-E31D-4240-AD13-ED1548B7B2B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gif"/><Relationship Id="rId3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tiff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22.gif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Applied Maths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Maths in the real world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5398" y="1981200"/>
            <a:ext cx="553998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Convolvulus</a:t>
            </a:r>
            <a:endParaRPr lang="en-GB" sz="2400" dirty="0"/>
          </a:p>
        </p:txBody>
      </p:sp>
      <p:pic>
        <p:nvPicPr>
          <p:cNvPr id="3" name="Picture 2" descr="100_00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99" y="685800"/>
            <a:ext cx="71628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ib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6172200" cy="4629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945398" y="1981200"/>
            <a:ext cx="553998" cy="3200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Black-eyed Susan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0_29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6705600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45398" y="1981200"/>
            <a:ext cx="553998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Water Lily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Twist and count...</a:t>
            </a:r>
            <a:endParaRPr lang="en-GB" dirty="0"/>
          </a:p>
        </p:txBody>
      </p:sp>
      <p:pic>
        <p:nvPicPr>
          <p:cNvPr id="3" name="Picture 2" descr="fibonacci_phyllotax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66526"/>
            <a:ext cx="5410200" cy="4057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29400" y="2514600"/>
            <a:ext cx="2057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Succulent Spirals:</a:t>
            </a:r>
          </a:p>
          <a:p>
            <a:endParaRPr lang="en-GB" dirty="0" smtClean="0"/>
          </a:p>
          <a:p>
            <a:r>
              <a:rPr lang="en-GB" dirty="0" smtClean="0"/>
              <a:t>How many spirals make up the pattern?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8" descr="pinecone3yell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43200"/>
            <a:ext cx="4188178" cy="4038600"/>
          </a:xfrm>
          <a:prstGeom prst="rect">
            <a:avLst/>
          </a:prstGeom>
          <a:noFill/>
        </p:spPr>
      </p:pic>
      <p:pic>
        <p:nvPicPr>
          <p:cNvPr id="3" name="Picture 1027" descr="pinecone3gre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743200"/>
            <a:ext cx="4343400" cy="40386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Counting Cones...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Can you count them?</a:t>
            </a:r>
            <a:endParaRPr lang="en-GB" dirty="0"/>
          </a:p>
        </p:txBody>
      </p:sp>
      <p:pic>
        <p:nvPicPr>
          <p:cNvPr id="3" name="Picture 2" descr="sunflow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66526"/>
            <a:ext cx="63500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6600" y="32766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Anti-clockwise:</a:t>
            </a:r>
          </a:p>
          <a:p>
            <a:r>
              <a:rPr lang="en-GB" dirty="0" smtClean="0"/>
              <a:t>34.</a:t>
            </a:r>
          </a:p>
          <a:p>
            <a:r>
              <a:rPr lang="en-GB" dirty="0" smtClean="0"/>
              <a:t>Clockwise:</a:t>
            </a:r>
          </a:p>
          <a:p>
            <a:r>
              <a:rPr lang="en-GB" dirty="0" smtClean="0"/>
              <a:t>55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900" dirty="0" smtClean="0"/>
              <a:t>Magic, Maths, or Mysterious Coincidence</a:t>
            </a:r>
            <a:endParaRPr lang="en-GB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en-GB" dirty="0" smtClean="0"/>
              <a:t>These organic patterns have been explained in terms of ‘packing’, where the greatest number of similar shapes can be fitted into the least space.</a:t>
            </a:r>
          </a:p>
          <a:p>
            <a:pPr marL="0">
              <a:spcBef>
                <a:spcPts val="0"/>
              </a:spcBef>
              <a:buNone/>
            </a:pPr>
            <a:endParaRPr lang="en-GB" dirty="0" smtClean="0"/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Nature is an incessant whittler of inefficiency, and the most frugal user of its resources will be the one most likely to survive lean times, reproduce, and succeed.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Molecular Maths</a:t>
            </a:r>
            <a:endParaRPr lang="en-GB" dirty="0"/>
          </a:p>
        </p:txBody>
      </p:sp>
      <p:pic>
        <p:nvPicPr>
          <p:cNvPr id="7" name="Picture 6" descr="Molecular mean.gif"/>
          <p:cNvPicPr>
            <a:picLocks noChangeAspect="1"/>
          </p:cNvPicPr>
          <p:nvPr/>
        </p:nvPicPr>
        <p:blipFill>
          <a:blip r:embed="rId2"/>
          <a:srcRect r="50000"/>
          <a:stretch>
            <a:fillRect/>
          </a:stretch>
        </p:blipFill>
        <p:spPr>
          <a:xfrm>
            <a:off x="838200" y="1666526"/>
            <a:ext cx="3904231" cy="3244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5400" y="1666526"/>
            <a:ext cx="35814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a molecular level Fibonacci spirals arise spontaneously in mutually repulsive silicon dioxide particles on a silver core.</a:t>
            </a:r>
          </a:p>
          <a:p>
            <a:endParaRPr lang="en-GB" dirty="0" smtClean="0"/>
          </a:p>
          <a:p>
            <a:r>
              <a:rPr lang="en-GB" dirty="0" smtClean="0"/>
              <a:t>Differing amounts of stress placed on the microstructures lead to different Fibonacci spirals. </a:t>
            </a:r>
            <a:endParaRPr lang="en-GB" dirty="0"/>
          </a:p>
        </p:txBody>
      </p:sp>
      <p:pic>
        <p:nvPicPr>
          <p:cNvPr id="5" name="Picture 4" descr="More molecular mean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67494"/>
            <a:ext cx="4965700" cy="6181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beauty.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81200" y="4648200"/>
            <a:ext cx="228600" cy="2286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981200" y="4419600"/>
            <a:ext cx="228600" cy="2286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209800" y="4419600"/>
            <a:ext cx="457200" cy="4572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81200" y="3733800"/>
            <a:ext cx="685800" cy="6858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38200" y="3733800"/>
            <a:ext cx="1143000" cy="11430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38200" y="1905000"/>
            <a:ext cx="1828800" cy="18288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667000" y="1905000"/>
            <a:ext cx="2971800" cy="29718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943600" y="1981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forms a very special shape – the Golden Section.</a:t>
            </a:r>
          </a:p>
          <a:p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3048000"/>
            <a:ext cx="2743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Golden Section or Golden ratio is said to be a natural shape that appears in nature, and art &amp; architecture from around the world.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th a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447800"/>
            <a:ext cx="6580049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Perfect Parthenon.</a:t>
            </a:r>
            <a:endParaRPr lang="en-GB" dirty="0"/>
          </a:p>
        </p:txBody>
      </p:sp>
      <p:pic>
        <p:nvPicPr>
          <p:cNvPr id="3" name="Picture 2" descr="Math a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447800"/>
            <a:ext cx="6580049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smtClean="0"/>
              <a:t>Pure maths vs. Applied maths</a:t>
            </a:r>
            <a:endParaRPr lang="en-GB" sz="3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31750">
              <a:spcBef>
                <a:spcPts val="0"/>
              </a:spcBef>
              <a:buNone/>
            </a:pPr>
            <a:r>
              <a:rPr lang="en-GB" dirty="0" smtClean="0"/>
              <a:t>Pure maths:</a:t>
            </a:r>
          </a:p>
          <a:p>
            <a:pPr marL="425450" indent="-457200">
              <a:spcBef>
                <a:spcPts val="0"/>
              </a:spcBef>
            </a:pPr>
            <a:r>
              <a:rPr lang="en-GB" dirty="0" smtClean="0"/>
              <a:t>Axioms</a:t>
            </a:r>
          </a:p>
          <a:p>
            <a:pPr marL="425450" indent="-457200">
              <a:spcBef>
                <a:spcPts val="0"/>
              </a:spcBef>
            </a:pPr>
            <a:r>
              <a:rPr lang="en-GB" dirty="0" smtClean="0"/>
              <a:t>Theorems</a:t>
            </a:r>
          </a:p>
          <a:p>
            <a:pPr marL="425450" indent="-457200">
              <a:spcBef>
                <a:spcPts val="0"/>
              </a:spcBef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/>
              <a:t>Applied maths:</a:t>
            </a:r>
          </a:p>
          <a:p>
            <a:pPr marL="457200" indent="-457200">
              <a:spcBef>
                <a:spcPts val="0"/>
              </a:spcBef>
            </a:pPr>
            <a:r>
              <a:rPr lang="en-GB" dirty="0" smtClean="0"/>
              <a:t>What you know</a:t>
            </a:r>
          </a:p>
          <a:p>
            <a:pPr marL="457200" indent="-457200">
              <a:spcBef>
                <a:spcPts val="0"/>
              </a:spcBef>
            </a:pPr>
            <a:r>
              <a:rPr lang="en-GB" dirty="0" smtClean="0"/>
              <a:t>What is used in other disciplines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Mayan Masonry</a:t>
            </a:r>
            <a:endParaRPr lang="en-GB" dirty="0"/>
          </a:p>
        </p:txBody>
      </p:sp>
      <p:pic>
        <p:nvPicPr>
          <p:cNvPr id="3" name="Picture 2" descr="Mayan me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666526"/>
            <a:ext cx="5524500" cy="414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458200" cy="1399032"/>
          </a:xfrm>
        </p:spPr>
        <p:txBody>
          <a:bodyPr/>
          <a:lstStyle/>
          <a:p>
            <a:r>
              <a:rPr lang="en-GB" dirty="0" smtClean="0"/>
              <a:t>Golden Ratio Spirals in nature</a:t>
            </a:r>
            <a:endParaRPr lang="en-GB" dirty="0"/>
          </a:p>
        </p:txBody>
      </p:sp>
      <p:pic>
        <p:nvPicPr>
          <p:cNvPr id="3" name="Picture 2" descr="Snail shell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66526"/>
            <a:ext cx="7467600" cy="3044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5334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Snail shells form a spiral of growth in the same ratio</a:t>
            </a:r>
            <a:endParaRPr lang="en-GB" dirty="0"/>
          </a:p>
        </p:txBody>
      </p:sp>
      <p:pic>
        <p:nvPicPr>
          <p:cNvPr id="5" name="Picture 4" descr="spiral pla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455384"/>
            <a:ext cx="4876800" cy="3247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1447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As do some climbing plants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th a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8" y="1666526"/>
            <a:ext cx="6858000" cy="2898422"/>
          </a:xfrm>
          <a:prstGeom prst="rect">
            <a:avLst/>
          </a:prstGeom>
        </p:spPr>
      </p:pic>
      <p:pic>
        <p:nvPicPr>
          <p:cNvPr id="9" name="Picture 8" descr="Math a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05000"/>
            <a:ext cx="2882900" cy="2908300"/>
          </a:xfrm>
          <a:prstGeom prst="rect">
            <a:avLst/>
          </a:prstGeom>
        </p:spPr>
      </p:pic>
      <p:pic>
        <p:nvPicPr>
          <p:cNvPr id="10" name="Picture 9" descr="Math a21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00" y="1898649"/>
            <a:ext cx="2902100" cy="2914651"/>
          </a:xfrm>
          <a:prstGeom prst="rect">
            <a:avLst/>
          </a:prstGeom>
        </p:spPr>
      </p:pic>
      <p:pic>
        <p:nvPicPr>
          <p:cNvPr id="11" name="Picture 10" descr="Math a22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669900" y="2057400"/>
            <a:ext cx="4114800" cy="2678511"/>
          </a:xfrm>
          <a:prstGeom prst="rect">
            <a:avLst/>
          </a:prstGeom>
        </p:spPr>
      </p:pic>
      <p:pic>
        <p:nvPicPr>
          <p:cNvPr id="13" name="Picture 12" descr="Math a2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7000" y="1567037"/>
            <a:ext cx="2921000" cy="3428563"/>
          </a:xfrm>
          <a:prstGeom prst="rect">
            <a:avLst/>
          </a:prstGeom>
        </p:spPr>
      </p:pic>
      <p:pic>
        <p:nvPicPr>
          <p:cNvPr id="12" name="Picture 11" descr="Math a2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321" y="1524000"/>
            <a:ext cx="280465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Art through the ages</a:t>
            </a:r>
            <a:endParaRPr lang="en-GB" dirty="0"/>
          </a:p>
        </p:txBody>
      </p:sp>
      <p:pic>
        <p:nvPicPr>
          <p:cNvPr id="3" name="Picture 2" descr="Math a18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800" y="1666526"/>
            <a:ext cx="2870200" cy="3924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5400000">
            <a:off x="1603189" y="3426011"/>
            <a:ext cx="1566600" cy="2486978"/>
          </a:xfrm>
          <a:prstGeom prst="rect">
            <a:avLst/>
          </a:prstGeom>
          <a:noFill/>
          <a:ln>
            <a:solidFill>
              <a:srgbClr val="F3C65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 rot="5400000">
            <a:off x="1603189" y="2968811"/>
            <a:ext cx="1566600" cy="2486978"/>
          </a:xfrm>
          <a:prstGeom prst="rect">
            <a:avLst/>
          </a:prstGeom>
          <a:noFill/>
          <a:ln>
            <a:solidFill>
              <a:srgbClr val="F3C65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05000" y="1905000"/>
            <a:ext cx="1261800" cy="2003108"/>
          </a:xfrm>
          <a:prstGeom prst="rect">
            <a:avLst/>
          </a:prstGeom>
          <a:noFill/>
          <a:ln>
            <a:solidFill>
              <a:srgbClr val="F3C65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181600" cy="2286000"/>
          </a:xfrm>
        </p:spPr>
        <p:txBody>
          <a:bodyPr/>
          <a:lstStyle/>
          <a:p>
            <a:r>
              <a:rPr lang="en-GB" dirty="0" smtClean="0"/>
              <a:t>Nature: 	Measuring shells</a:t>
            </a:r>
          </a:p>
          <a:p>
            <a:r>
              <a:rPr lang="en-GB" dirty="0" smtClean="0"/>
              <a:t>		Counting leaves</a:t>
            </a:r>
          </a:p>
          <a:p>
            <a:endParaRPr lang="en-GB" dirty="0" smtClean="0"/>
          </a:p>
          <a:p>
            <a:r>
              <a:rPr lang="en-GB" dirty="0" smtClean="0"/>
              <a:t>Art:		Perspective calculation</a:t>
            </a:r>
          </a:p>
          <a:p>
            <a:r>
              <a:rPr lang="en-GB" dirty="0" smtClean="0"/>
              <a:t>		(</a:t>
            </a:r>
            <a:r>
              <a:rPr lang="en-GB" dirty="0" err="1" smtClean="0"/>
              <a:t>Alberti’s</a:t>
            </a:r>
            <a:r>
              <a:rPr lang="en-GB" dirty="0" smtClean="0"/>
              <a:t> Algebra)</a:t>
            </a:r>
          </a:p>
          <a:p>
            <a:r>
              <a:rPr lang="en-GB" dirty="0" smtClean="0"/>
              <a:t>		The Brunelleschi method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Applied Maths - the universal toolbox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3152" indent="-457200">
              <a:spcBef>
                <a:spcPts val="0"/>
              </a:spcBef>
            </a:pPr>
            <a:r>
              <a:rPr lang="en-GB" dirty="0" smtClean="0"/>
              <a:t>Reality makes sense</a:t>
            </a:r>
            <a:br>
              <a:rPr lang="en-GB" dirty="0" smtClean="0"/>
            </a:br>
            <a:endParaRPr lang="en-GB" dirty="0" smtClean="0"/>
          </a:p>
          <a:p>
            <a:pPr marL="73152" indent="-457200">
              <a:spcBef>
                <a:spcPts val="0"/>
              </a:spcBef>
            </a:pPr>
            <a:r>
              <a:rPr lang="en-GB" dirty="0" smtClean="0"/>
              <a:t>Maths makes sense</a:t>
            </a:r>
            <a:br>
              <a:rPr lang="en-GB" dirty="0" smtClean="0"/>
            </a:br>
            <a:endParaRPr lang="en-GB" dirty="0" smtClean="0"/>
          </a:p>
          <a:p>
            <a:pPr marL="73152" indent="-457200">
              <a:spcBef>
                <a:spcPts val="0"/>
              </a:spcBef>
            </a:pPr>
            <a:r>
              <a:rPr lang="en-GB" dirty="0" smtClean="0"/>
              <a:t>Reality is mathematical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truth is out there...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3152" indent="-457200">
              <a:spcBef>
                <a:spcPts val="0"/>
              </a:spcBef>
            </a:pPr>
            <a:r>
              <a:rPr lang="en-GB" dirty="0" smtClean="0"/>
              <a:t>Maths in nature</a:t>
            </a:r>
            <a:br>
              <a:rPr lang="en-GB" dirty="0" smtClean="0"/>
            </a:br>
            <a:endParaRPr lang="en-GB" dirty="0" smtClean="0"/>
          </a:p>
          <a:p>
            <a:pPr marL="73152" indent="-457200">
              <a:spcBef>
                <a:spcPts val="0"/>
              </a:spcBef>
            </a:pPr>
            <a:r>
              <a:rPr lang="en-GB" dirty="0" smtClean="0"/>
              <a:t>Maths &amp; aesthetics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Fibonacci of Pisa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GB" dirty="0" smtClean="0"/>
              <a:t>Fibonacci’s sequence:</a:t>
            </a:r>
            <a:endParaRPr lang="en-GB" dirty="0" smtClean="0"/>
          </a:p>
          <a:p>
            <a:pPr marL="0">
              <a:spcBef>
                <a:spcPts val="0"/>
              </a:spcBef>
              <a:buNone/>
            </a:pPr>
            <a:endParaRPr lang="en-GB" dirty="0" smtClean="0"/>
          </a:p>
          <a:p>
            <a:pPr marL="0" algn="ctr">
              <a:spcBef>
                <a:spcPts val="0"/>
              </a:spcBef>
              <a:buNone/>
            </a:pPr>
            <a:r>
              <a:rPr lang="en-GB" dirty="0" smtClean="0"/>
              <a:t>1, 1, 2, 3, 5, 8, 13, 21...</a:t>
            </a:r>
          </a:p>
          <a:p>
            <a:pPr marL="0" algn="ctr">
              <a:spcBef>
                <a:spcPts val="0"/>
              </a:spcBef>
              <a:buNone/>
            </a:pPr>
            <a:endParaRPr lang="en-GB" dirty="0" smtClean="0"/>
          </a:p>
          <a:p>
            <a:pPr marL="0">
              <a:spcBef>
                <a:spcPts val="0"/>
              </a:spcBef>
              <a:buNone/>
            </a:pPr>
            <a:r>
              <a:rPr lang="en-GB" dirty="0" smtClean="0"/>
              <a:t>Constructed </a:t>
            </a:r>
            <a:r>
              <a:rPr lang="en-GB" dirty="0" smtClean="0"/>
              <a:t>by the addition of pairs of numbers within the sequence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You know this sequence like...</a:t>
            </a:r>
            <a:endParaRPr lang="en-GB" sz="4000" dirty="0"/>
          </a:p>
        </p:txBody>
      </p:sp>
      <p:pic>
        <p:nvPicPr>
          <p:cNvPr id="5" name="Picture 4" descr="Bon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05878" y="513522"/>
            <a:ext cx="453224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flower by any other number...</a:t>
            </a:r>
            <a:endParaRPr lang="en-GB" dirty="0"/>
          </a:p>
        </p:txBody>
      </p:sp>
      <p:pic>
        <p:nvPicPr>
          <p:cNvPr id="3" name="Picture 4" descr="fib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752600"/>
            <a:ext cx="5638800" cy="4222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391400" y="2286000"/>
            <a:ext cx="553998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Calla Lily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ib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5867400" cy="4400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68399" y="1981200"/>
            <a:ext cx="553998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Euphorbia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ib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6172200" cy="4629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68399" y="1981200"/>
            <a:ext cx="553998" cy="220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2400" dirty="0" smtClean="0"/>
              <a:t>Trillium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757</TotalTime>
  <Words>561</Words>
  <Application>Microsoft Macintosh PowerPoint</Application>
  <PresentationFormat>On-screen Show (4:3)</PresentationFormat>
  <Paragraphs>83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Verve</vt:lpstr>
      <vt:lpstr>Applied Maths</vt:lpstr>
      <vt:lpstr>Pure maths vs. Applied maths</vt:lpstr>
      <vt:lpstr>Applied Maths - the universal toolbox</vt:lpstr>
      <vt:lpstr>The truth is out there...</vt:lpstr>
      <vt:lpstr>Fibonacci of Pisa</vt:lpstr>
      <vt:lpstr>You know this sequence like...</vt:lpstr>
      <vt:lpstr>A flower by any other number...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Twist and count...</vt:lpstr>
      <vt:lpstr>Counting Cones...</vt:lpstr>
      <vt:lpstr>Can you count them?</vt:lpstr>
      <vt:lpstr>Magic, Maths, or Mysterious Coincidence</vt:lpstr>
      <vt:lpstr>Molecular Maths</vt:lpstr>
      <vt:lpstr>Building beauty.</vt:lpstr>
      <vt:lpstr>Perfect Parthenon.</vt:lpstr>
      <vt:lpstr>Mayan Masonry</vt:lpstr>
      <vt:lpstr>Golden Ratio Spirals in nature</vt:lpstr>
      <vt:lpstr>Art through the ages</vt:lpstr>
      <vt:lpstr>Activities</vt:lpstr>
    </vt:vector>
  </TitlesOfParts>
  <Company>Chipiku Stores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Alec Wilson</dc:creator>
  <cp:lastModifiedBy>Alec Wilson</cp:lastModifiedBy>
  <cp:revision>45</cp:revision>
  <dcterms:created xsi:type="dcterms:W3CDTF">2009-01-26T20:08:33Z</dcterms:created>
  <dcterms:modified xsi:type="dcterms:W3CDTF">2011-01-19T05:28:12Z</dcterms:modified>
</cp:coreProperties>
</file>